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6"/>
  </p:notesMasterIdLst>
  <p:sldIdLst>
    <p:sldId id="256" r:id="rId2"/>
    <p:sldId id="309" r:id="rId3"/>
    <p:sldId id="303" r:id="rId4"/>
    <p:sldId id="304" r:id="rId5"/>
    <p:sldId id="289" r:id="rId6"/>
    <p:sldId id="288" r:id="rId7"/>
    <p:sldId id="290" r:id="rId8"/>
    <p:sldId id="306" r:id="rId9"/>
    <p:sldId id="305" r:id="rId10"/>
    <p:sldId id="307" r:id="rId11"/>
    <p:sldId id="308" r:id="rId12"/>
    <p:sldId id="310" r:id="rId13"/>
    <p:sldId id="311" r:id="rId14"/>
    <p:sldId id="268" r:id="rId15"/>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5B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0" autoAdjust="0"/>
    <p:restoredTop sz="91704" autoAdjust="0"/>
  </p:normalViewPr>
  <p:slideViewPr>
    <p:cSldViewPr snapToGrid="0">
      <p:cViewPr>
        <p:scale>
          <a:sx n="88" d="100"/>
          <a:sy n="88" d="100"/>
        </p:scale>
        <p:origin x="-1686" y="-8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14E65009-D1A1-4B4D-B97F-61EBB14D0D3C}" type="datetimeFigureOut">
              <a:rPr lang="ru-RU" smtClean="0"/>
              <a:pPr/>
              <a:t>23.06.2023</a:t>
            </a:fld>
            <a:endParaRPr lang="ru-RU"/>
          </a:p>
        </p:txBody>
      </p:sp>
      <p:sp>
        <p:nvSpPr>
          <p:cNvPr id="4" name="Образ слайда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D68240E7-6959-4DEA-A240-E56BD64CA251}" type="slidenum">
              <a:rPr lang="ru-RU" smtClean="0"/>
              <a:pPr/>
              <a:t>‹#›</a:t>
            </a:fld>
            <a:endParaRPr lang="ru-RU"/>
          </a:p>
        </p:txBody>
      </p:sp>
    </p:spTree>
    <p:extLst>
      <p:ext uri="{BB962C8B-B14F-4D97-AF65-F5344CB8AC3E}">
        <p14:creationId xmlns:p14="http://schemas.microsoft.com/office/powerpoint/2010/main" val="323522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D68240E7-6959-4DEA-A240-E56BD64CA251}" type="slidenum">
              <a:rPr lang="ru-RU" smtClean="0"/>
              <a:pPr/>
              <a:t>5</a:t>
            </a:fld>
            <a:endParaRPr lang="ru-RU"/>
          </a:p>
        </p:txBody>
      </p:sp>
    </p:spTree>
    <p:extLst>
      <p:ext uri="{BB962C8B-B14F-4D97-AF65-F5344CB8AC3E}">
        <p14:creationId xmlns:p14="http://schemas.microsoft.com/office/powerpoint/2010/main" val="2819143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68240E7-6959-4DEA-A240-E56BD64CA251}" type="slidenum">
              <a:rPr lang="ru-RU" smtClean="0"/>
              <a:pPr/>
              <a:t>6</a:t>
            </a:fld>
            <a:endParaRPr lang="ru-RU"/>
          </a:p>
        </p:txBody>
      </p:sp>
    </p:spTree>
    <p:extLst>
      <p:ext uri="{BB962C8B-B14F-4D97-AF65-F5344CB8AC3E}">
        <p14:creationId xmlns:p14="http://schemas.microsoft.com/office/powerpoint/2010/main" val="597333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240354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87842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3656693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97743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3382275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2036876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1627114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1394011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377851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322123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244934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290930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1930619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127761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195221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17168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A1C1D80-4E6A-479D-A3AF-B3902479AD67}" type="datetimeFigureOut">
              <a:rPr lang="ru-RU" smtClean="0"/>
              <a:pPr/>
              <a:t>23.06.2023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F440E0-1EE0-46A9-B5FD-65E4854FD34B}" type="slidenum">
              <a:rPr lang="ru-RU" smtClean="0"/>
              <a:pPr/>
              <a:t>‹#›</a:t>
            </a:fld>
            <a:endParaRPr lang="ru-RU"/>
          </a:p>
        </p:txBody>
      </p:sp>
    </p:spTree>
    <p:extLst>
      <p:ext uri="{BB962C8B-B14F-4D97-AF65-F5344CB8AC3E}">
        <p14:creationId xmlns:p14="http://schemas.microsoft.com/office/powerpoint/2010/main" val="359981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A1C1D80-4E6A-479D-A3AF-B3902479AD67}" type="datetimeFigureOut">
              <a:rPr lang="ru-RU" smtClean="0"/>
              <a:pPr/>
              <a:t>23.06.2023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2F440E0-1EE0-46A9-B5FD-65E4854FD34B}" type="slidenum">
              <a:rPr lang="ru-RU" smtClean="0"/>
              <a:pPr/>
              <a:t>‹#›</a:t>
            </a:fld>
            <a:endParaRPr lang="ru-RU"/>
          </a:p>
        </p:txBody>
      </p:sp>
    </p:spTree>
    <p:extLst>
      <p:ext uri="{BB962C8B-B14F-4D97-AF65-F5344CB8AC3E}">
        <p14:creationId xmlns:p14="http://schemas.microsoft.com/office/powerpoint/2010/main" val="2503586581"/>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3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Картинки по запросу &quot;эмблема значка МЧС РК&quo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44096" cy="151640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604698" y="6326743"/>
            <a:ext cx="2637260" cy="461665"/>
          </a:xfrm>
          <a:prstGeom prst="rect">
            <a:avLst/>
          </a:prstGeom>
          <a:noFill/>
        </p:spPr>
        <p:txBody>
          <a:bodyPr wrap="none" rtlCol="0">
            <a:spAutoFit/>
          </a:bodyPr>
          <a:lstStyle/>
          <a:p>
            <a:r>
              <a:rPr lang="ru-RU" sz="2400" b="1" dirty="0"/>
              <a:t>      г. Алматы 2023</a:t>
            </a:r>
          </a:p>
        </p:txBody>
      </p:sp>
      <p:sp>
        <p:nvSpPr>
          <p:cNvPr id="2" name="TextBox 1"/>
          <p:cNvSpPr txBox="1"/>
          <p:nvPr/>
        </p:nvSpPr>
        <p:spPr>
          <a:xfrm>
            <a:off x="2181083" y="2680506"/>
            <a:ext cx="8270856" cy="1384995"/>
          </a:xfrm>
          <a:prstGeom prst="rect">
            <a:avLst/>
          </a:prstGeom>
          <a:noFill/>
        </p:spPr>
        <p:txBody>
          <a:bodyPr wrap="square" rtlCol="0">
            <a:spAutoFit/>
          </a:bodyPr>
          <a:lstStyle/>
          <a:p>
            <a:pPr algn="ctr"/>
            <a:r>
              <a:rPr lang="ru-RU" sz="2800" b="1" dirty="0">
                <a:latin typeface="Times New Roman" panose="02020603050405020304" pitchFamily="18" charset="0"/>
                <a:cs typeface="Times New Roman" panose="02020603050405020304" pitchFamily="18" charset="0"/>
              </a:rPr>
              <a:t>Доклад на тему:</a:t>
            </a:r>
          </a:p>
          <a:p>
            <a:pPr algn="ctr"/>
            <a:r>
              <a:rPr lang="ru-RU" sz="2800" b="1" dirty="0">
                <a:latin typeface="Times New Roman" panose="02020603050405020304" pitchFamily="18" charset="0"/>
                <a:cs typeface="Times New Roman" panose="02020603050405020304" pitchFamily="18" charset="0"/>
              </a:rPr>
              <a:t>«Пожарная безопасность для субъектов предпринимательства»</a:t>
            </a:r>
          </a:p>
        </p:txBody>
      </p:sp>
      <p:sp>
        <p:nvSpPr>
          <p:cNvPr id="3" name="Прямоугольник 2">
            <a:extLst>
              <a:ext uri="{FF2B5EF4-FFF2-40B4-BE49-F238E27FC236}">
                <a16:creationId xmlns:a16="http://schemas.microsoft.com/office/drawing/2014/main" xmlns="" id="{85944582-2593-4854-AED9-C084177CD1A9}"/>
              </a:ext>
            </a:extLst>
          </p:cNvPr>
          <p:cNvSpPr/>
          <p:nvPr/>
        </p:nvSpPr>
        <p:spPr>
          <a:xfrm>
            <a:off x="8229600" y="2690336"/>
            <a:ext cx="3796496" cy="4524315"/>
          </a:xfrm>
          <a:prstGeom prst="rect">
            <a:avLst/>
          </a:prstGeom>
        </p:spPr>
        <p:txBody>
          <a:bodyPr wrap="square">
            <a:spAutoFit/>
          </a:bodyPr>
          <a:lstStyle/>
          <a:p>
            <a:endParaRPr lang="ru-RU" dirty="0"/>
          </a:p>
          <a:p>
            <a:endParaRPr lang="ru-RU" dirty="0"/>
          </a:p>
          <a:p>
            <a:endParaRPr lang="ru-RU" dirty="0"/>
          </a:p>
          <a:p>
            <a:endParaRPr lang="ru-RU" dirty="0"/>
          </a:p>
          <a:p>
            <a:endParaRPr lang="ru-RU" dirty="0"/>
          </a:p>
          <a:p>
            <a:endParaRPr lang="ru-RU" dirty="0"/>
          </a:p>
          <a:p>
            <a:endParaRPr lang="ru-RU" dirty="0"/>
          </a:p>
          <a:p>
            <a:endParaRPr lang="ru-RU" dirty="0"/>
          </a:p>
          <a:p>
            <a:endParaRPr lang="ru-RU" dirty="0"/>
          </a:p>
          <a:p>
            <a:endParaRPr lang="ru-RU" dirty="0"/>
          </a:p>
          <a:p>
            <a:r>
              <a:rPr lang="ru-RU" b="1" dirty="0"/>
              <a:t>Спикер: главный специалист </a:t>
            </a:r>
          </a:p>
          <a:p>
            <a:r>
              <a:rPr lang="ru-RU" b="1" dirty="0"/>
              <a:t>УЧС </a:t>
            </a:r>
            <a:r>
              <a:rPr lang="ru-RU" b="1" dirty="0" err="1"/>
              <a:t>Жетысуского</a:t>
            </a:r>
            <a:r>
              <a:rPr lang="ru-RU" b="1" dirty="0"/>
              <a:t> района</a:t>
            </a:r>
          </a:p>
          <a:p>
            <a:r>
              <a:rPr lang="ru-RU" b="1" dirty="0"/>
              <a:t>капитан гражданской защиты </a:t>
            </a:r>
          </a:p>
          <a:p>
            <a:r>
              <a:rPr lang="ru-RU" b="1" dirty="0" err="1"/>
              <a:t>Несіпбаев</a:t>
            </a:r>
            <a:r>
              <a:rPr lang="ru-RU" b="1" dirty="0"/>
              <a:t> </a:t>
            </a:r>
            <a:r>
              <a:rPr lang="ru-RU" b="1" dirty="0" err="1"/>
              <a:t>Ерболат</a:t>
            </a:r>
            <a:r>
              <a:rPr lang="ru-RU" b="1" dirty="0"/>
              <a:t> </a:t>
            </a:r>
            <a:r>
              <a:rPr lang="ru-RU" b="1" dirty="0" err="1"/>
              <a:t>Ержанұлы</a:t>
            </a:r>
            <a:r>
              <a:rPr lang="ru-RU" b="1" dirty="0"/>
              <a:t> </a:t>
            </a:r>
            <a:r>
              <a:rPr lang="ru-RU" dirty="0"/>
              <a:t>          </a:t>
            </a:r>
          </a:p>
          <a:p>
            <a:endParaRPr lang="ru-RU" dirty="0"/>
          </a:p>
          <a:p>
            <a:endParaRPr lang="ru-RU" dirty="0"/>
          </a:p>
        </p:txBody>
      </p:sp>
    </p:spTree>
    <p:extLst>
      <p:ext uri="{BB962C8B-B14F-4D97-AF65-F5344CB8AC3E}">
        <p14:creationId xmlns:p14="http://schemas.microsoft.com/office/powerpoint/2010/main" val="1431317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62DDD82-89BE-4659-92EA-2CA17CA169AD}"/>
              </a:ext>
            </a:extLst>
          </p:cNvPr>
          <p:cNvSpPr>
            <a:spLocks noGrp="1"/>
          </p:cNvSpPr>
          <p:nvPr>
            <p:ph idx="1"/>
          </p:nvPr>
        </p:nvSpPr>
        <p:spPr>
          <a:xfrm>
            <a:off x="1125084" y="1076712"/>
            <a:ext cx="10456342" cy="5966346"/>
          </a:xfrm>
        </p:spPr>
        <p:txBody>
          <a:bodyPr>
            <a:normAutofit/>
          </a:bodyPr>
          <a:lstStyle/>
          <a:p>
            <a:r>
              <a:rPr lang="en-US" dirty="0"/>
              <a:t>     </a:t>
            </a:r>
            <a:r>
              <a:rPr lang="ru-RU" i="1" dirty="0"/>
              <a:t>Статья 359. Повреждение водохозяйственных сооружений, устройств и противопожарных систем водоснабжения, нарушение правил их эксплуатации</a:t>
            </a:r>
            <a:endParaRPr lang="ru-RU" dirty="0"/>
          </a:p>
          <a:p>
            <a:r>
              <a:rPr lang="ru-RU" dirty="0"/>
              <a:t>1.влечет штраф на физических лиц в размере десяти, на должностных лиц, субъектов малого предпринимательства или некоммерческие организации – в размере двадцати, на субъектов среднего предпринимательства – в размере двадцати пяти, на субъектов крупного предпринимательства – в размере пятидесяти месячных расчетных показателей.  </a:t>
            </a:r>
          </a:p>
          <a:p>
            <a:r>
              <a:rPr lang="ru-RU" dirty="0"/>
              <a:t>2. Нарушение правил эксплуатации водохозяйственных сооружений и устройств – влечет штраф на физических лиц в размере десяти, на должностных лиц, субъектов малого предпринимательства или некоммерческие организации – в размере двадцати, на субъектов среднего предпринимательства – в размере двадцати пяти, на субъектов крупного предпринимательства – в размере пятидесяти месячных расчетных показателей.  </a:t>
            </a:r>
          </a:p>
        </p:txBody>
      </p:sp>
      <p:pic>
        <p:nvPicPr>
          <p:cNvPr id="4" name="Picture 2" descr="Картинки по запросу &quot;эмблема значка МЧС РК&quot;">
            <a:extLst>
              <a:ext uri="{FF2B5EF4-FFF2-40B4-BE49-F238E27FC236}">
                <a16:creationId xmlns:a16="http://schemas.microsoft.com/office/drawing/2014/main" xmlns="" id="{E1154D61-13A6-4557-8DCF-218E5346A2C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241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62DDD82-89BE-4659-92EA-2CA17CA169AD}"/>
              </a:ext>
            </a:extLst>
          </p:cNvPr>
          <p:cNvSpPr>
            <a:spLocks noGrp="1"/>
          </p:cNvSpPr>
          <p:nvPr>
            <p:ph idx="1"/>
          </p:nvPr>
        </p:nvSpPr>
        <p:spPr/>
        <p:txBody>
          <a:bodyPr>
            <a:normAutofit/>
          </a:bodyPr>
          <a:lstStyle/>
          <a:p>
            <a:r>
              <a:rPr lang="en-US" dirty="0"/>
              <a:t>  </a:t>
            </a:r>
            <a:r>
              <a:rPr lang="ru-RU" i="1" dirty="0"/>
              <a:t>Статья 336. Несоблюдение требований по охране атмосферного воздуха и пожарной безопасности при складировании или сжигании отходов</a:t>
            </a:r>
            <a:endParaRPr lang="ru-RU" dirty="0"/>
          </a:p>
          <a:p>
            <a:r>
              <a:rPr lang="ru-RU" dirty="0"/>
              <a:t>влечет штраф на физических лиц в размере двадцати, на должностных лиц – в размере пятидесяти, на субъектов малого предпринимательства или некоммерческие организации – в размере двухсот, на субъектов среднего предпринимательства – в размере трехсот, на субъектов крупного предпринимательства – в размере пятисот месячных расчетных показателей.</a:t>
            </a:r>
          </a:p>
        </p:txBody>
      </p:sp>
      <p:pic>
        <p:nvPicPr>
          <p:cNvPr id="4" name="Picture 2" descr="Картинки по запросу &quot;эмблема значка МЧС РК&quot;">
            <a:extLst>
              <a:ext uri="{FF2B5EF4-FFF2-40B4-BE49-F238E27FC236}">
                <a16:creationId xmlns:a16="http://schemas.microsoft.com/office/drawing/2014/main" xmlns="" id="{E1154D61-13A6-4557-8DCF-218E5346A2C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548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4431A1B-A120-4812-88F7-D4176C40D622}"/>
              </a:ext>
            </a:extLst>
          </p:cNvPr>
          <p:cNvSpPr>
            <a:spLocks noGrp="1"/>
          </p:cNvSpPr>
          <p:nvPr>
            <p:ph type="title"/>
          </p:nvPr>
        </p:nvSpPr>
        <p:spPr/>
        <p:txBody>
          <a:bodyPr/>
          <a:lstStyle/>
          <a:p>
            <a:pPr algn="ctr"/>
            <a:r>
              <a:rPr lang="ru-RU" sz="3200" dirty="0"/>
              <a:t>По Уголовному кодексу РК </a:t>
            </a:r>
            <a:r>
              <a:rPr lang="ru-RU" sz="3200" dirty="0" smtClean="0"/>
              <a:t>ответственность предусмотрена статьями: </a:t>
            </a:r>
            <a:r>
              <a:rPr lang="ru-RU" sz="3200" dirty="0"/>
              <a:t>204</a:t>
            </a:r>
            <a:r>
              <a:rPr lang="ru-RU" sz="3200" dirty="0" smtClean="0"/>
              <a:t>, 292 </a:t>
            </a:r>
            <a:r>
              <a:rPr lang="ru-RU" sz="3200" dirty="0"/>
              <a:t/>
            </a:r>
            <a:br>
              <a:rPr lang="ru-RU" sz="3200" dirty="0"/>
            </a:br>
            <a:endParaRPr lang="ru-RU" dirty="0"/>
          </a:p>
        </p:txBody>
      </p:sp>
      <p:sp>
        <p:nvSpPr>
          <p:cNvPr id="3" name="Объект 2">
            <a:extLst>
              <a:ext uri="{FF2B5EF4-FFF2-40B4-BE49-F238E27FC236}">
                <a16:creationId xmlns:a16="http://schemas.microsoft.com/office/drawing/2014/main" xmlns="" id="{BFDF9475-322A-4D85-BA7B-6D2928AFCEA7}"/>
              </a:ext>
            </a:extLst>
          </p:cNvPr>
          <p:cNvSpPr>
            <a:spLocks noGrp="1"/>
          </p:cNvSpPr>
          <p:nvPr>
            <p:ph idx="1"/>
          </p:nvPr>
        </p:nvSpPr>
        <p:spPr/>
        <p:txBody>
          <a:bodyPr>
            <a:normAutofit fontScale="92500" lnSpcReduction="20000"/>
          </a:bodyPr>
          <a:lstStyle/>
          <a:p>
            <a:r>
              <a:rPr lang="ru-RU" i="1" dirty="0"/>
              <a:t>Статья 204. Неосторожное уничтожение или повреждение чужого имущества</a:t>
            </a:r>
            <a:endParaRPr lang="ru-RU" dirty="0"/>
          </a:p>
          <a:p>
            <a:r>
              <a:rPr lang="ru-RU" dirty="0"/>
              <a:t>1. Уничтожение или повреждение чужого имущества, совершенное по неосторожности, причинившее крупный ущерб, –наказывается штрафом в размере до восьмидесяти месячных расчетных показателей либо исправительными работами в том же размере, либо привлечением к общественным работам на срок до восьмидесяти часов, либо арестом на срок до двадцати суток.</a:t>
            </a:r>
          </a:p>
          <a:p>
            <a:r>
              <a:rPr lang="ru-RU" dirty="0"/>
              <a:t>2. То же деяние, совершенное путем неосторожного обращения с огнем или иными источниками повышенной опасности либо повлекшее тяжкие последствия или причинившее особо крупный ущерб, –наказывается штрафом в размере до двух тысяч месячных расчетных показателей либо исправительными</a:t>
            </a:r>
          </a:p>
          <a:p>
            <a:r>
              <a:rPr lang="ru-RU" dirty="0"/>
              <a:t>работами в том же размере, либо привлечением к общественным работам на срок до шестисот часов, либо ограничением свободы на срок до двух лет, либо лишением свободы на тот же срок.</a:t>
            </a:r>
          </a:p>
          <a:p>
            <a:endParaRPr lang="ru-RU" dirty="0"/>
          </a:p>
        </p:txBody>
      </p:sp>
      <p:pic>
        <p:nvPicPr>
          <p:cNvPr id="4" name="Picture 2" descr="Картинки по запросу &quot;эмблема значка МЧС РК&quot;">
            <a:extLst>
              <a:ext uri="{FF2B5EF4-FFF2-40B4-BE49-F238E27FC236}">
                <a16:creationId xmlns:a16="http://schemas.microsoft.com/office/drawing/2014/main" xmlns="" id="{8E4045A9-0EEA-438F-9222-E959E7740A8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068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B9C0425-62AB-4316-906E-41578F781B5E}"/>
              </a:ext>
            </a:extLst>
          </p:cNvPr>
          <p:cNvSpPr>
            <a:spLocks noGrp="1"/>
          </p:cNvSpPr>
          <p:nvPr>
            <p:ph idx="1"/>
          </p:nvPr>
        </p:nvSpPr>
        <p:spPr>
          <a:xfrm>
            <a:off x="1342663" y="509286"/>
            <a:ext cx="9410218" cy="5739113"/>
          </a:xfrm>
        </p:spPr>
        <p:txBody>
          <a:bodyPr>
            <a:normAutofit fontScale="92500" lnSpcReduction="20000"/>
          </a:bodyPr>
          <a:lstStyle/>
          <a:p>
            <a:r>
              <a:rPr lang="ru-RU" i="1" dirty="0"/>
              <a:t>Статья 292. Нарушение требований пожарной безопасности</a:t>
            </a:r>
            <a:endParaRPr lang="ru-RU" dirty="0"/>
          </a:p>
          <a:p>
            <a:r>
              <a:rPr lang="ru-RU" dirty="0"/>
              <a:t>1. Нарушение требований пожарной безопасности лицом, ответственным за их соблюдение, если это повлекло по неосторожности причинение тяжкого или средней тяжести вреда здоровью человека или крупного ущерба гражданину, организации или государству, –наказывается штрафом в размере до трех тысяч месячных расчетных показателей либо исправительными работами в том же размере, либо привлечением к общественным работам на срок до восьмисот часов, либо ограничением свободы на срок до трех лет, либо лишением свободы на тот же срок, с лишением права занимать определенные должности или заниматься определенной деятельностью на срок до двух лет или без такового.</a:t>
            </a:r>
          </a:p>
          <a:p>
            <a:r>
              <a:rPr lang="ru-RU" dirty="0"/>
              <a:t>2. То же деяние, повлекшее по неосторожности смерть человека или иные тяжкие последствия, –наказывается ограничением свободы на срок от двух до семи лет либо лишением свободы на тот же срок, с лишением права занимать определенные должности или заниматься определенной деятельностью на срок до трех лет или без такового.</a:t>
            </a:r>
          </a:p>
          <a:p>
            <a:r>
              <a:rPr lang="ru-RU" dirty="0"/>
              <a:t>3. Деяние, предусмотренное частью первой настоящей статьи, повлекшее по неосторожности смерть двух или более лиц, –наказывается лишением свободы на срок от пяти до десяти лет с лишением права занимать определенные должности или заниматься определенной деятельностью на срок до трех лет или без такового.</a:t>
            </a:r>
          </a:p>
          <a:p>
            <a:endParaRPr lang="ru-RU" dirty="0"/>
          </a:p>
        </p:txBody>
      </p:sp>
      <p:pic>
        <p:nvPicPr>
          <p:cNvPr id="4" name="Picture 2" descr="Картинки по запросу &quot;эмблема значка МЧС РК&quot;">
            <a:extLst>
              <a:ext uri="{FF2B5EF4-FFF2-40B4-BE49-F238E27FC236}">
                <a16:creationId xmlns:a16="http://schemas.microsoft.com/office/drawing/2014/main" xmlns="" id="{E0782C75-29C1-4E33-8C61-B81F1B8A2B2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68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950720" y="2123440"/>
            <a:ext cx="8686800" cy="3007360"/>
          </a:xfrm>
        </p:spPr>
        <p:style>
          <a:lnRef idx="1">
            <a:schemeClr val="accent6"/>
          </a:lnRef>
          <a:fillRef idx="3">
            <a:schemeClr val="accent6"/>
          </a:fillRef>
          <a:effectRef idx="2">
            <a:schemeClr val="accent6"/>
          </a:effectRef>
          <a:fontRef idx="minor">
            <a:schemeClr val="lt1"/>
          </a:fontRef>
        </p:style>
        <p:txBody>
          <a:bodyPr>
            <a:scene3d>
              <a:camera prst="orthographicFront"/>
              <a:lightRig rig="harsh" dir="t"/>
            </a:scene3d>
            <a:sp3d extrusionH="57150" prstMaterial="matte">
              <a:bevelT w="63500" h="12700" prst="angle"/>
              <a:contourClr>
                <a:schemeClr val="bg1">
                  <a:lumMod val="65000"/>
                </a:schemeClr>
              </a:contourClr>
            </a:sp3d>
          </a:bodyPr>
          <a:lstStyle/>
          <a:p>
            <a:r>
              <a:rPr lang="ru-RU" sz="4800" b="1" dirty="0">
                <a:ln/>
                <a:solidFill>
                  <a:schemeClr val="accent3"/>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ru-RU" sz="4800" b="1" dirty="0">
                <a:ln/>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СПАСИБО ЗА ВНИМАНИЕ!</a:t>
            </a:r>
          </a:p>
        </p:txBody>
      </p:sp>
      <p:pic>
        <p:nvPicPr>
          <p:cNvPr id="3" name="Picture 2" descr="Картинки по запросу &quot;эмблема значка МЧС РК&quo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a:extLst>
              <a:ext uri="{FF2B5EF4-FFF2-40B4-BE49-F238E27FC236}">
                <a16:creationId xmlns:a16="http://schemas.microsoft.com/office/drawing/2014/main" xmlns="" id="{85944582-2593-4854-AED9-C084177CD1A9}"/>
              </a:ext>
            </a:extLst>
          </p:cNvPr>
          <p:cNvSpPr/>
          <p:nvPr/>
        </p:nvSpPr>
        <p:spPr>
          <a:xfrm>
            <a:off x="3951514" y="785336"/>
            <a:ext cx="3796496" cy="4524315"/>
          </a:xfrm>
          <a:prstGeom prst="rect">
            <a:avLst/>
          </a:prstGeom>
        </p:spPr>
        <p:txBody>
          <a:bodyPr wrap="square">
            <a:spAutoFit/>
          </a:bodyPr>
          <a:lstStyle/>
          <a:p>
            <a:endParaRPr lang="ru-RU" dirty="0"/>
          </a:p>
          <a:p>
            <a:endParaRPr lang="ru-RU" dirty="0"/>
          </a:p>
          <a:p>
            <a:endParaRPr lang="ru-RU" dirty="0"/>
          </a:p>
          <a:p>
            <a:endParaRPr lang="ru-RU" dirty="0"/>
          </a:p>
          <a:p>
            <a:endParaRPr lang="ru-RU" dirty="0"/>
          </a:p>
          <a:p>
            <a:endParaRPr lang="ru-RU" dirty="0"/>
          </a:p>
          <a:p>
            <a:endParaRPr lang="ru-RU" dirty="0"/>
          </a:p>
          <a:p>
            <a:endParaRPr lang="ru-RU" dirty="0"/>
          </a:p>
          <a:p>
            <a:endParaRPr lang="ru-RU" dirty="0"/>
          </a:p>
          <a:p>
            <a:endParaRPr lang="ru-RU" dirty="0"/>
          </a:p>
          <a:p>
            <a:r>
              <a:rPr lang="ru-RU" b="1" dirty="0"/>
              <a:t>Спикер: главный специалист </a:t>
            </a:r>
          </a:p>
          <a:p>
            <a:r>
              <a:rPr lang="ru-RU" b="1" dirty="0"/>
              <a:t>УЧС </a:t>
            </a:r>
            <a:r>
              <a:rPr lang="ru-RU" b="1" dirty="0" err="1"/>
              <a:t>Жетысуского</a:t>
            </a:r>
            <a:r>
              <a:rPr lang="ru-RU" b="1" dirty="0"/>
              <a:t> района</a:t>
            </a:r>
          </a:p>
          <a:p>
            <a:r>
              <a:rPr lang="ru-RU" b="1" dirty="0"/>
              <a:t>капитан гражданской защиты </a:t>
            </a:r>
          </a:p>
          <a:p>
            <a:r>
              <a:rPr lang="ru-RU" b="1" dirty="0" err="1"/>
              <a:t>Несіпбаев</a:t>
            </a:r>
            <a:r>
              <a:rPr lang="ru-RU" b="1" dirty="0"/>
              <a:t> </a:t>
            </a:r>
            <a:r>
              <a:rPr lang="ru-RU" b="1" dirty="0" err="1"/>
              <a:t>Ерболат</a:t>
            </a:r>
            <a:r>
              <a:rPr lang="ru-RU" b="1" dirty="0"/>
              <a:t> </a:t>
            </a:r>
            <a:r>
              <a:rPr lang="ru-RU" b="1" dirty="0" err="1"/>
              <a:t>Ержанұлы</a:t>
            </a:r>
            <a:r>
              <a:rPr lang="ru-RU" b="1" dirty="0"/>
              <a:t> </a:t>
            </a:r>
            <a:r>
              <a:rPr lang="ru-RU" dirty="0"/>
              <a:t>          </a:t>
            </a:r>
          </a:p>
          <a:p>
            <a:endParaRPr lang="ru-RU" dirty="0"/>
          </a:p>
          <a:p>
            <a:endParaRPr lang="ru-RU" dirty="0"/>
          </a:p>
        </p:txBody>
      </p:sp>
    </p:spTree>
    <p:extLst>
      <p:ext uri="{BB962C8B-B14F-4D97-AF65-F5344CB8AC3E}">
        <p14:creationId xmlns:p14="http://schemas.microsoft.com/office/powerpoint/2010/main" val="59371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063A44A-97B8-43C4-9B34-D4BF49EEDD49}"/>
              </a:ext>
            </a:extLst>
          </p:cNvPr>
          <p:cNvSpPr>
            <a:spLocks noGrp="1"/>
          </p:cNvSpPr>
          <p:nvPr>
            <p:ph type="title"/>
          </p:nvPr>
        </p:nvSpPr>
        <p:spPr/>
        <p:txBody>
          <a:bodyPr/>
          <a:lstStyle/>
          <a:p>
            <a:pPr algn="ctr"/>
            <a:r>
              <a:rPr lang="ru-RU" b="1" dirty="0"/>
              <a:t>СОДЕРЖАНИЕ</a:t>
            </a:r>
            <a:r>
              <a:rPr lang="ru-RU" dirty="0"/>
              <a:t/>
            </a:r>
            <a:br>
              <a:rPr lang="ru-RU" dirty="0"/>
            </a:br>
            <a:endParaRPr lang="ru-RU" dirty="0"/>
          </a:p>
        </p:txBody>
      </p:sp>
      <p:sp>
        <p:nvSpPr>
          <p:cNvPr id="3" name="Объект 2">
            <a:extLst>
              <a:ext uri="{FF2B5EF4-FFF2-40B4-BE49-F238E27FC236}">
                <a16:creationId xmlns:a16="http://schemas.microsoft.com/office/drawing/2014/main" xmlns="" id="{B1501877-2938-474C-A95F-D410FE2CB790}"/>
              </a:ext>
            </a:extLst>
          </p:cNvPr>
          <p:cNvSpPr>
            <a:spLocks noGrp="1"/>
          </p:cNvSpPr>
          <p:nvPr>
            <p:ph idx="1"/>
          </p:nvPr>
        </p:nvSpPr>
        <p:spPr/>
        <p:txBody>
          <a:bodyPr>
            <a:normAutofit lnSpcReduction="10000"/>
          </a:bodyPr>
          <a:lstStyle/>
          <a:p>
            <a:r>
              <a:rPr lang="ru-RU" b="1" dirty="0"/>
              <a:t>Раздел 1. Государственный контроль в области пожарной безопасности. Законность проведения проверок субъектов контроля в области пожарной безопасности. </a:t>
            </a:r>
            <a:endParaRPr lang="ru-RU" dirty="0"/>
          </a:p>
          <a:p>
            <a:pPr marL="0" indent="0">
              <a:buNone/>
            </a:pPr>
            <a:r>
              <a:rPr lang="ru-RU" b="1" dirty="0"/>
              <a:t> </a:t>
            </a:r>
            <a:endParaRPr lang="ru-RU" dirty="0"/>
          </a:p>
          <a:p>
            <a:r>
              <a:rPr lang="ru-RU" b="1" dirty="0"/>
              <a:t>Раздел 2. Основные требования пожарной безопасности общественных здании и сооружении.</a:t>
            </a:r>
            <a:endParaRPr lang="ru-RU" dirty="0"/>
          </a:p>
          <a:p>
            <a:pPr marL="0" indent="0">
              <a:buNone/>
            </a:pPr>
            <a:endParaRPr lang="ru-RU" dirty="0"/>
          </a:p>
          <a:p>
            <a:r>
              <a:rPr lang="ru-RU" b="1" dirty="0"/>
              <a:t>Раздел 3. Действия в случае различных чрезвычайных ситуации.</a:t>
            </a:r>
            <a:endParaRPr lang="ru-RU" dirty="0"/>
          </a:p>
          <a:p>
            <a:pPr marL="0" indent="0">
              <a:buNone/>
            </a:pPr>
            <a:r>
              <a:rPr lang="ru-RU" b="1" dirty="0"/>
              <a:t> </a:t>
            </a:r>
            <a:endParaRPr lang="ru-RU" dirty="0"/>
          </a:p>
          <a:p>
            <a:r>
              <a:rPr lang="ru-RU" b="1" dirty="0"/>
              <a:t>Раздел 4. Основные причины пожаров и мера ответственности в случае нарушения норм пожарной безопасности.</a:t>
            </a:r>
            <a:endParaRPr lang="ru-RU" dirty="0"/>
          </a:p>
          <a:p>
            <a:endParaRPr lang="ru-RU" dirty="0"/>
          </a:p>
        </p:txBody>
      </p:sp>
      <p:pic>
        <p:nvPicPr>
          <p:cNvPr id="4" name="Picture 2" descr="Картинки по запросу &quot;эмблема значка МЧС РК&quot;">
            <a:extLst>
              <a:ext uri="{FF2B5EF4-FFF2-40B4-BE49-F238E27FC236}">
                <a16:creationId xmlns:a16="http://schemas.microsoft.com/office/drawing/2014/main" xmlns="" id="{8646F090-4A60-410B-BF82-5C30D7C1CD1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32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516A623-1D08-FCB9-C2EF-DBAC2F50AB5C}"/>
              </a:ext>
            </a:extLst>
          </p:cNvPr>
          <p:cNvSpPr>
            <a:spLocks noGrp="1"/>
          </p:cNvSpPr>
          <p:nvPr>
            <p:ph idx="1"/>
          </p:nvPr>
        </p:nvSpPr>
        <p:spPr>
          <a:xfrm>
            <a:off x="1103312" y="1360270"/>
            <a:ext cx="10624231" cy="4888130"/>
          </a:xfrm>
        </p:spPr>
        <p:txBody>
          <a:bodyPr>
            <a:normAutofit fontScale="77500" lnSpcReduction="20000"/>
          </a:bodyPr>
          <a:lstStyle/>
          <a:p>
            <a:r>
              <a:rPr lang="kk-KZ" b="1" dirty="0"/>
              <a:t>Раздел 1. </a:t>
            </a:r>
            <a:r>
              <a:rPr lang="ru-RU" b="1" dirty="0"/>
              <a:t>Государственный контроль в области пожарной безопасности. Законность проведения проверок субъектов контроля в области пожарной безопасности.</a:t>
            </a:r>
            <a:endParaRPr lang="ru-RU" dirty="0"/>
          </a:p>
          <a:p>
            <a:pPr marL="0" indent="0">
              <a:buNone/>
            </a:pPr>
            <a:endParaRPr lang="ru-RU" dirty="0"/>
          </a:p>
          <a:p>
            <a:r>
              <a:rPr lang="kk-KZ" dirty="0"/>
              <a:t>Государственный пожарный контроль контролирует соблюдение требований пожарной безопасности </a:t>
            </a:r>
            <a:r>
              <a:rPr lang="kk-KZ" u="heavy" dirty="0"/>
              <a:t>предприятиями, учреждениями, организациями, общественными объединениями и другими юридическими </a:t>
            </a:r>
            <a:r>
              <a:rPr lang="kk-KZ" u="heavy" dirty="0" smtClean="0"/>
              <a:t>лицами,</a:t>
            </a:r>
            <a:r>
              <a:rPr lang="kk-KZ" dirty="0" smtClean="0"/>
              <a:t> </a:t>
            </a:r>
            <a:r>
              <a:rPr lang="kk-KZ" dirty="0"/>
              <a:t>независимо от их формы собственности. Проверки и обследования проводятся на основании акта о назначении проверки руководителя подразделения Государственного пожарного контроля и </a:t>
            </a:r>
            <a:r>
              <a:rPr lang="kk-KZ" dirty="0" smtClean="0"/>
              <a:t>зарегистрованного </a:t>
            </a:r>
            <a:r>
              <a:rPr lang="kk-KZ" dirty="0"/>
              <a:t>в органах Прокуратуры. В распоряжении должно быть обязательно указано название проверяемой организации, а также точные сроки – в какой период должна быть проведена проверка. Сроки для конкретных фирм определяются индивидуально, в зависимости от размеров проверяемого объекта.  </a:t>
            </a:r>
            <a:endParaRPr lang="ru-RU" dirty="0"/>
          </a:p>
          <a:p>
            <a:r>
              <a:rPr lang="kk-KZ" b="1" dirty="0"/>
              <a:t>Как часто должны проводиться плановые проверки и что является основанием для проведения внеплановых проверок?</a:t>
            </a:r>
            <a:endParaRPr lang="ru-RU" dirty="0"/>
          </a:p>
          <a:p>
            <a:r>
              <a:rPr lang="kk-KZ" dirty="0" smtClean="0"/>
              <a:t>Профилактический контроль </a:t>
            </a:r>
            <a:r>
              <a:rPr lang="kk-KZ" dirty="0"/>
              <a:t>и </a:t>
            </a:r>
            <a:r>
              <a:rPr lang="kk-KZ" dirty="0" smtClean="0"/>
              <a:t>надзор </a:t>
            </a:r>
            <a:r>
              <a:rPr lang="kk-KZ" dirty="0"/>
              <a:t>с посещением субъекта </a:t>
            </a:r>
            <a:r>
              <a:rPr lang="ru-RU" dirty="0"/>
              <a:t>(объекта)</a:t>
            </a:r>
            <a:r>
              <a:rPr lang="kk-KZ" dirty="0"/>
              <a:t>, согласно </a:t>
            </a:r>
            <a:r>
              <a:rPr lang="ru-RU" dirty="0"/>
              <a:t>«</a:t>
            </a:r>
            <a:r>
              <a:rPr lang="ru-RU" dirty="0" smtClean="0"/>
              <a:t>Предпринимательскому кодексу </a:t>
            </a:r>
            <a:r>
              <a:rPr lang="ru-RU" dirty="0"/>
              <a:t>Республики Казахстан» </a:t>
            </a:r>
            <a:r>
              <a:rPr lang="kk-KZ" dirty="0"/>
              <a:t>проводится </a:t>
            </a:r>
            <a:r>
              <a:rPr lang="kk-KZ" dirty="0" smtClean="0"/>
              <a:t>относящегося </a:t>
            </a:r>
            <a:r>
              <a:rPr lang="kk-KZ" dirty="0"/>
              <a:t>к высокой степени один раз в год, к средней степени риска один раз в два года. Если в ходе такой проверки выявлены </a:t>
            </a:r>
            <a:r>
              <a:rPr lang="kk-KZ" dirty="0" smtClean="0"/>
              <a:t>нарушения, </a:t>
            </a:r>
            <a:r>
              <a:rPr lang="kk-KZ" dirty="0"/>
              <a:t>то может быть проведена контрольная (внеплановая) проверка. Также контрольные проверки устраиваются и по письменным заявлениям  граждан, </a:t>
            </a:r>
            <a:r>
              <a:rPr lang="kk-KZ" dirty="0" smtClean="0"/>
              <a:t>организаций </a:t>
            </a:r>
            <a:r>
              <a:rPr lang="kk-KZ" dirty="0"/>
              <a:t>или органов власти: администрации области, города и др. Контрольные проверки прекращаются, как только все нарушения устранены.</a:t>
            </a:r>
            <a:endParaRPr lang="ru-RU" dirty="0"/>
          </a:p>
          <a:p>
            <a:pPr algn="l" fontAlgn="base"/>
            <a:endParaRPr lang="ru-RU" sz="2400" b="0" i="0" dirty="0">
              <a:solidFill>
                <a:schemeClr val="bg2">
                  <a:lumMod val="20000"/>
                  <a:lumOff val="80000"/>
                </a:schemeClr>
              </a:solidFill>
              <a:effectLst/>
              <a:latin typeface="Times New Roman" panose="02020603050405020304" pitchFamily="18" charset="0"/>
              <a:cs typeface="Times New Roman" panose="02020603050405020304" pitchFamily="18" charset="0"/>
            </a:endParaRPr>
          </a:p>
        </p:txBody>
      </p:sp>
      <p:pic>
        <p:nvPicPr>
          <p:cNvPr id="4" name="Picture 2" descr="Картинки по запросу &quot;эмблема значка МЧС РК&quot;">
            <a:extLst>
              <a:ext uri="{FF2B5EF4-FFF2-40B4-BE49-F238E27FC236}">
                <a16:creationId xmlns:a16="http://schemas.microsoft.com/office/drawing/2014/main" xmlns="" id="{A67C8AFC-33D4-F103-0BA5-58B7EAF0215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370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9F84BA7-E86F-9B83-A9DA-B23699BF7B3C}"/>
              </a:ext>
            </a:extLst>
          </p:cNvPr>
          <p:cNvSpPr>
            <a:spLocks noGrp="1"/>
          </p:cNvSpPr>
          <p:nvPr>
            <p:ph idx="1"/>
          </p:nvPr>
        </p:nvSpPr>
        <p:spPr>
          <a:xfrm>
            <a:off x="711200" y="1204686"/>
            <a:ext cx="11480800" cy="5544457"/>
          </a:xfrm>
        </p:spPr>
        <p:txBody>
          <a:bodyPr>
            <a:normAutofit/>
          </a:bodyPr>
          <a:lstStyle/>
          <a:p>
            <a:pPr algn="l" fontAlgn="base"/>
            <a:r>
              <a:rPr lang="kk-KZ" sz="2200" dirty="0">
                <a:solidFill>
                  <a:schemeClr val="bg2">
                    <a:lumMod val="20000"/>
                    <a:lumOff val="80000"/>
                  </a:schemeClr>
                </a:solidFill>
                <a:latin typeface="Times New Roman" panose="02020603050405020304" pitchFamily="18" charset="0"/>
                <a:cs typeface="Times New Roman" panose="02020603050405020304" pitchFamily="18" charset="0"/>
              </a:rPr>
              <a:t>Проверки </a:t>
            </a:r>
            <a:r>
              <a:rPr lang="kk-KZ" sz="2200" dirty="0" smtClean="0">
                <a:solidFill>
                  <a:schemeClr val="bg2">
                    <a:lumMod val="20000"/>
                    <a:lumOff val="80000"/>
                  </a:schemeClr>
                </a:solidFill>
                <a:latin typeface="Times New Roman" panose="02020603050405020304" pitchFamily="18" charset="0"/>
                <a:cs typeface="Times New Roman" panose="02020603050405020304" pitchFamily="18" charset="0"/>
              </a:rPr>
              <a:t>проводятся </a:t>
            </a:r>
            <a:r>
              <a:rPr lang="kk-KZ" sz="2200" dirty="0">
                <a:solidFill>
                  <a:schemeClr val="bg2">
                    <a:lumMod val="20000"/>
                    <a:lumOff val="80000"/>
                  </a:schemeClr>
                </a:solidFill>
                <a:latin typeface="Times New Roman" panose="02020603050405020304" pitchFamily="18" charset="0"/>
                <a:cs typeface="Times New Roman" panose="02020603050405020304" pitchFamily="18" charset="0"/>
              </a:rPr>
              <a:t>для </a:t>
            </a:r>
            <a:r>
              <a:rPr lang="kk-KZ" sz="2200" dirty="0" smtClean="0">
                <a:solidFill>
                  <a:schemeClr val="bg2">
                    <a:lumMod val="20000"/>
                    <a:lumOff val="80000"/>
                  </a:schemeClr>
                </a:solidFill>
                <a:latin typeface="Times New Roman" panose="02020603050405020304" pitchFamily="18" charset="0"/>
                <a:cs typeface="Times New Roman" panose="02020603050405020304" pitchFamily="18" charset="0"/>
              </a:rPr>
              <a:t>крупного </a:t>
            </a:r>
            <a:r>
              <a:rPr lang="kk-KZ" sz="2200" dirty="0">
                <a:solidFill>
                  <a:schemeClr val="bg2">
                    <a:lumMod val="20000"/>
                    <a:lumOff val="80000"/>
                  </a:schemeClr>
                </a:solidFill>
                <a:latin typeface="Times New Roman" panose="02020603050405020304" pitchFamily="18" charset="0"/>
                <a:cs typeface="Times New Roman" panose="02020603050405020304" pitchFamily="18" charset="0"/>
              </a:rPr>
              <a:t>и </a:t>
            </a:r>
            <a:r>
              <a:rPr lang="kk-KZ" sz="2200" dirty="0" smtClean="0">
                <a:solidFill>
                  <a:schemeClr val="bg2">
                    <a:lumMod val="20000"/>
                    <a:lumOff val="80000"/>
                  </a:schemeClr>
                </a:solidFill>
                <a:latin typeface="Times New Roman" panose="02020603050405020304" pitchFamily="18" charset="0"/>
                <a:cs typeface="Times New Roman" panose="02020603050405020304" pitchFamily="18" charset="0"/>
              </a:rPr>
              <a:t>среднего бизнеса!!!</a:t>
            </a:r>
            <a:endParaRPr lang="ru-RU" sz="2200" b="0" i="0" dirty="0">
              <a:solidFill>
                <a:schemeClr val="bg2">
                  <a:lumMod val="20000"/>
                  <a:lumOff val="80000"/>
                </a:schemeClr>
              </a:solidFill>
              <a:effectLst/>
              <a:latin typeface="Times New Roman" panose="02020603050405020304" pitchFamily="18" charset="0"/>
              <a:cs typeface="Times New Roman" panose="02020603050405020304" pitchFamily="18" charset="0"/>
            </a:endParaRPr>
          </a:p>
        </p:txBody>
      </p:sp>
      <p:pic>
        <p:nvPicPr>
          <p:cNvPr id="4" name="Picture 2" descr="Картинки по запросу &quot;эмблема значка МЧС РК&quot;">
            <a:extLst>
              <a:ext uri="{FF2B5EF4-FFF2-40B4-BE49-F238E27FC236}">
                <a16:creationId xmlns:a16="http://schemas.microsoft.com/office/drawing/2014/main" xmlns="" id="{64A559D0-9D4E-8FA0-89EC-E9A873F56B6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
        <p:nvSpPr>
          <p:cNvPr id="11" name="Прямоугольник 10">
            <a:extLst>
              <a:ext uri="{FF2B5EF4-FFF2-40B4-BE49-F238E27FC236}">
                <a16:creationId xmlns:a16="http://schemas.microsoft.com/office/drawing/2014/main" xmlns="" id="{8DA76192-D5F8-44B4-BECD-F9DD54B6B928}"/>
              </a:ext>
            </a:extLst>
          </p:cNvPr>
          <p:cNvSpPr/>
          <p:nvPr/>
        </p:nvSpPr>
        <p:spPr>
          <a:xfrm>
            <a:off x="1724628" y="3429000"/>
            <a:ext cx="2558005" cy="1224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Крупный бизнес</a:t>
            </a:r>
            <a:endParaRPr lang="ru-RU" dirty="0"/>
          </a:p>
        </p:txBody>
      </p:sp>
      <p:sp>
        <p:nvSpPr>
          <p:cNvPr id="12" name="Прямоугольник 11">
            <a:extLst>
              <a:ext uri="{FF2B5EF4-FFF2-40B4-BE49-F238E27FC236}">
                <a16:creationId xmlns:a16="http://schemas.microsoft.com/office/drawing/2014/main" xmlns="" id="{E7F9E8D4-3C2E-45FF-8780-E88CB4F7A2DB}"/>
              </a:ext>
            </a:extLst>
          </p:cNvPr>
          <p:cNvSpPr/>
          <p:nvPr/>
        </p:nvSpPr>
        <p:spPr>
          <a:xfrm>
            <a:off x="5058137" y="3429000"/>
            <a:ext cx="2851232" cy="1224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Средний бизнес</a:t>
            </a:r>
            <a:endParaRPr lang="ru-RU" dirty="0"/>
          </a:p>
        </p:txBody>
      </p:sp>
      <p:sp>
        <p:nvSpPr>
          <p:cNvPr id="13" name="Прямоугольник 12">
            <a:extLst>
              <a:ext uri="{FF2B5EF4-FFF2-40B4-BE49-F238E27FC236}">
                <a16:creationId xmlns:a16="http://schemas.microsoft.com/office/drawing/2014/main" xmlns="" id="{F687B85D-F3ED-4F5E-AA0E-5E333AF26541}"/>
              </a:ext>
            </a:extLst>
          </p:cNvPr>
          <p:cNvSpPr/>
          <p:nvPr/>
        </p:nvSpPr>
        <p:spPr>
          <a:xfrm>
            <a:off x="8620569" y="3429000"/>
            <a:ext cx="2734196" cy="1224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Малый бизнес мараторий до конца 2023 года</a:t>
            </a:r>
            <a:endParaRPr lang="ru-RU" dirty="0"/>
          </a:p>
        </p:txBody>
      </p:sp>
    </p:spTree>
    <p:extLst>
      <p:ext uri="{BB962C8B-B14F-4D97-AF65-F5344CB8AC3E}">
        <p14:creationId xmlns:p14="http://schemas.microsoft.com/office/powerpoint/2010/main" val="998984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quot;эмблема значка МЧС РК&quo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
        <p:nvSpPr>
          <p:cNvPr id="15" name="Скругленный прямоугольник 14"/>
          <p:cNvSpPr/>
          <p:nvPr/>
        </p:nvSpPr>
        <p:spPr>
          <a:xfrm>
            <a:off x="1603609" y="891038"/>
            <a:ext cx="8983111" cy="555330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a:t>	Для обеспечения безопасности необходимо особое внимание уделять эвакуационным путям и выходам, т.к. в случае пожара коридоры, холлы и лестничные клетки станут путями спасения людей. </a:t>
            </a:r>
          </a:p>
          <a:p>
            <a:pPr algn="just"/>
            <a:r>
              <a:rPr lang="ru-RU" dirty="0"/>
              <a:t>	В зданиях запрещены перепланировки, в результате которых ухудшаются условия безопасной эвакуации, ограничивается доступ к средствам пожарной безопасности или уменьшается зона действия систем пожарной автоматики. </a:t>
            </a:r>
          </a:p>
          <a:p>
            <a:pPr algn="just"/>
            <a:r>
              <a:rPr lang="ru-RU" dirty="0"/>
              <a:t>	Важнейшим требованием является наличие и исправное состояние систем пожарной автоматики, которые должны быть постоянно включены. </a:t>
            </a:r>
          </a:p>
          <a:p>
            <a:r>
              <a:rPr lang="ru-RU" sz="2400" b="0" i="0" dirty="0">
                <a:solidFill>
                  <a:srgbClr val="333333"/>
                </a:solidFill>
                <a:effectLst/>
                <a:latin typeface="Roboto" panose="020B0604020202020204" pitchFamily="2" charset="0"/>
              </a:rPr>
              <a:t>	</a:t>
            </a:r>
            <a:r>
              <a:rPr lang="ru-RU" dirty="0" smtClean="0"/>
              <a:t>Необходим </a:t>
            </a:r>
            <a:r>
              <a:rPr lang="ru-RU" dirty="0"/>
              <a:t>регулярный инструктаж и практические тренировки действий при пожаре. Большой ошибкой является необоснованная самонадеянность, когда пожарных просто «забывают» вызвать, надеясь на свои силы или опасаясь ответственности. </a:t>
            </a:r>
          </a:p>
          <a:p>
            <a:r>
              <a:rPr lang="ru-RU" dirty="0"/>
              <a:t>Каждый гражданин, обнаружив пожар, ОБЯЗАН незамедлительно сообщить о нём по телефону «101», либо «112». Но порой в пожарную охрану сообщают слишком поздно, когда пожар охватывает большие площади и потушить его гораздо сложнее.</a:t>
            </a:r>
          </a:p>
          <a:p>
            <a:pPr algn="just"/>
            <a:endParaRPr lang="ru-RU" sz="2400" b="0" i="0" dirty="0">
              <a:solidFill>
                <a:srgbClr val="333333"/>
              </a:solidFill>
              <a:effectLst/>
              <a:latin typeface="Roboto" panose="020B0604020202020204" pitchFamily="2" charset="0"/>
            </a:endParaRP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quot;эмблема значка МЧС РК&quo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5078731" y="136026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1248229" y="1233713"/>
            <a:ext cx="10537371" cy="5355771"/>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kk-KZ" b="1" dirty="0"/>
              <a:t>Действия в случае различных чрезвычайных </a:t>
            </a:r>
            <a:r>
              <a:rPr lang="kk-KZ" b="1" dirty="0" smtClean="0"/>
              <a:t>ситуаций</a:t>
            </a:r>
            <a:br>
              <a:rPr lang="kk-KZ" b="1" dirty="0" smtClean="0"/>
            </a:br>
            <a:endParaRPr lang="ru-RU" dirty="0"/>
          </a:p>
          <a:p>
            <a:r>
              <a:rPr lang="kk-KZ" b="1" dirty="0"/>
              <a:t>Действия при пожаре в здании</a:t>
            </a:r>
          </a:p>
          <a:p>
            <a:pPr marL="342900" indent="-342900">
              <a:buAutoNum type="arabicPeriod"/>
            </a:pPr>
            <a:r>
              <a:rPr lang="kk-KZ" dirty="0" smtClean="0"/>
              <a:t>Определите </a:t>
            </a:r>
            <a:r>
              <a:rPr lang="kk-KZ" dirty="0"/>
              <a:t>для себя, выходить или не выходить наружу. Убедитесь, что за дверью нет пожара, приложив свою руку к двери или к металлической ручке. Если они горячие, то ни в коем случае не открывайте дверь</a:t>
            </a:r>
            <a:r>
              <a:rPr lang="kk-KZ" dirty="0" smtClean="0"/>
              <a:t>.</a:t>
            </a:r>
          </a:p>
          <a:p>
            <a:endParaRPr lang="ru-RU" dirty="0"/>
          </a:p>
          <a:p>
            <a:r>
              <a:rPr lang="kk-KZ" dirty="0"/>
              <a:t>2. Не входите туда, где большая концентрация дыма и видимость менее 10 метров.</a:t>
            </a:r>
            <a:endParaRPr lang="ru-RU" dirty="0"/>
          </a:p>
          <a:p>
            <a:r>
              <a:rPr lang="kk-KZ" dirty="0"/>
              <a:t>Если дым и пламя позволяют выйти из помещения наружу:</a:t>
            </a:r>
            <a:endParaRPr lang="ru-RU" dirty="0"/>
          </a:p>
          <a:p>
            <a:r>
              <a:rPr lang="ru-RU" dirty="0"/>
              <a:t>-</a:t>
            </a:r>
            <a:r>
              <a:rPr lang="kk-KZ" dirty="0"/>
              <a:t> уходите скорее от огня, используя основные и запасные пути эвакуации.</a:t>
            </a:r>
            <a:endParaRPr lang="ru-RU" dirty="0"/>
          </a:p>
          <a:p>
            <a:r>
              <a:rPr lang="ru-RU" dirty="0"/>
              <a:t>-</a:t>
            </a:r>
            <a:r>
              <a:rPr lang="kk-KZ" dirty="0"/>
              <a:t> отключите попутно электроэнергию</a:t>
            </a:r>
            <a:r>
              <a:rPr lang="kk-KZ" dirty="0" smtClean="0"/>
              <a:t>.</a:t>
            </a:r>
            <a:r>
              <a:rPr lang="ru-RU" dirty="0"/>
              <a:t>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quot;эмблема значка МЧС РК&quo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380343" y="265237"/>
            <a:ext cx="6004565" cy="707886"/>
          </a:xfrm>
          <a:prstGeom prst="rect">
            <a:avLst/>
          </a:prstGeom>
        </p:spPr>
        <p:txBody>
          <a:bodyPr wrap="square">
            <a:spAutoFit/>
          </a:bodyPr>
          <a:lstStyle/>
          <a:p>
            <a:r>
              <a:rPr lang="ru-RU" sz="4000" b="1" dirty="0">
                <a:solidFill>
                  <a:srgbClr val="FF0000"/>
                </a:solidFill>
              </a:rPr>
              <a:t> </a:t>
            </a:r>
            <a:endParaRPr lang="ru-RU" sz="4000" b="1" dirty="0"/>
          </a:p>
        </p:txBody>
      </p:sp>
      <p:sp>
        <p:nvSpPr>
          <p:cNvPr id="2" name="Прямоугольник 1">
            <a:extLst>
              <a:ext uri="{FF2B5EF4-FFF2-40B4-BE49-F238E27FC236}">
                <a16:creationId xmlns:a16="http://schemas.microsoft.com/office/drawing/2014/main" xmlns="" id="{5E53806D-BF2C-4E69-A774-1929B9C48F38}"/>
              </a:ext>
            </a:extLst>
          </p:cNvPr>
          <p:cNvSpPr/>
          <p:nvPr/>
        </p:nvSpPr>
        <p:spPr>
          <a:xfrm>
            <a:off x="1472820" y="973123"/>
            <a:ext cx="9616662" cy="4801314"/>
          </a:xfrm>
          <a:prstGeom prst="rect">
            <a:avLst/>
          </a:prstGeom>
        </p:spPr>
        <p:txBody>
          <a:bodyPr wrap="square">
            <a:spAutoFit/>
          </a:bodyPr>
          <a:lstStyle/>
          <a:p>
            <a:r>
              <a:rPr lang="ru-RU" dirty="0"/>
              <a:t>3.И</a:t>
            </a:r>
            <a:r>
              <a:rPr lang="kk-KZ" dirty="0"/>
              <a:t>дите к выходу на четвереньках, так как вредные продукты горения скапливаются на уровне нашего роста и выше, закрывая при этом рот и нос подручными средствами защиты.</a:t>
            </a:r>
            <a:endParaRPr lang="ru-RU" dirty="0"/>
          </a:p>
          <a:p>
            <a:r>
              <a:rPr lang="kk-KZ" dirty="0"/>
              <a:t>4.По пути за собой плотно закрывайте дверь.</a:t>
            </a:r>
            <a:endParaRPr lang="ru-RU" dirty="0"/>
          </a:p>
          <a:p>
            <a:r>
              <a:rPr lang="kk-KZ" dirty="0"/>
              <a:t>5.Покинув опасное помещение, не вздумайте возвращаться назад, сообщите о себе должностным лицам.</a:t>
            </a:r>
            <a:endParaRPr lang="ru-RU" dirty="0"/>
          </a:p>
          <a:p>
            <a:r>
              <a:rPr lang="kk-KZ" dirty="0"/>
              <a:t>Если дым и пламя в соседних помещениях не позволяет выйти наружу:</a:t>
            </a:r>
            <a:endParaRPr lang="ru-RU" dirty="0"/>
          </a:p>
          <a:p>
            <a:r>
              <a:rPr lang="ru-RU" dirty="0"/>
              <a:t>- </a:t>
            </a:r>
            <a:r>
              <a:rPr lang="kk-KZ" dirty="0"/>
              <a:t>Не поддавайтесь панике.</a:t>
            </a:r>
            <a:endParaRPr lang="ru-RU" dirty="0"/>
          </a:p>
          <a:p>
            <a:r>
              <a:rPr lang="ru-RU" dirty="0"/>
              <a:t>- </a:t>
            </a:r>
            <a:r>
              <a:rPr lang="kk-KZ" dirty="0"/>
              <a:t>Накройтесь полностью мокрым покрывалом (тканью).</a:t>
            </a:r>
            <a:endParaRPr lang="ru-RU" dirty="0"/>
          </a:p>
          <a:p>
            <a:r>
              <a:rPr lang="ru-RU" dirty="0"/>
              <a:t>- </a:t>
            </a:r>
            <a:r>
              <a:rPr lang="kk-KZ" dirty="0" smtClean="0"/>
              <a:t>Проверьте, </a:t>
            </a:r>
            <a:r>
              <a:rPr lang="kk-KZ" dirty="0"/>
              <a:t>существует ли возможность выйти на крышу или спуститься по пожарной лестнице.</a:t>
            </a:r>
            <a:endParaRPr lang="ru-RU" dirty="0"/>
          </a:p>
          <a:p>
            <a:r>
              <a:rPr lang="ru-RU" dirty="0"/>
              <a:t>- </a:t>
            </a:r>
            <a:r>
              <a:rPr lang="kk-KZ" dirty="0"/>
              <a:t>Если возможности эвакуироваться нет, то для защиты от тепла и дыма необходимо надёжно загерметизировать своё помещение:</a:t>
            </a:r>
            <a:endParaRPr lang="ru-RU" dirty="0"/>
          </a:p>
          <a:p>
            <a:r>
              <a:rPr lang="kk-KZ" dirty="0"/>
              <a:t>-плотно закройте входную дверь, заткните щели двери изнутри помещения, используя при этом любую ткань;</a:t>
            </a:r>
            <a:endParaRPr lang="ru-RU" dirty="0"/>
          </a:p>
          <a:p>
            <a:r>
              <a:rPr lang="kk-KZ" dirty="0"/>
              <a:t>-закройте окна, форточки, заткните вентиляционные отверстия;</a:t>
            </a:r>
            <a:endParaRPr lang="ru-RU" dirty="0"/>
          </a:p>
          <a:p>
            <a:r>
              <a:rPr lang="kk-KZ" dirty="0"/>
              <a:t>-если есть вода, постоянно смачивайте дверь, пол.</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B7ACF25-673E-40AD-81B1-FA8549ADF139}"/>
              </a:ext>
            </a:extLst>
          </p:cNvPr>
          <p:cNvSpPr>
            <a:spLocks noGrp="1"/>
          </p:cNvSpPr>
          <p:nvPr>
            <p:ph idx="1"/>
          </p:nvPr>
        </p:nvSpPr>
        <p:spPr>
          <a:xfrm>
            <a:off x="1364569" y="2031146"/>
            <a:ext cx="9738860" cy="4614100"/>
          </a:xfrm>
        </p:spPr>
        <p:txBody>
          <a:bodyPr>
            <a:normAutofit/>
          </a:bodyPr>
          <a:lstStyle/>
          <a:p>
            <a:r>
              <a:rPr lang="ru-RU" dirty="0"/>
              <a:t>Не соблюдение элементарных требований пожарной безопасности приводит к тому, что практически каждый возникший пожар на объектах торговли достигает по площади больших размеров и с причинением крупного материального ущерба.</a:t>
            </a:r>
          </a:p>
          <a:p>
            <a:r>
              <a:rPr lang="ru-RU" dirty="0"/>
              <a:t>Основными причинами возникновения пожаров являются: </a:t>
            </a:r>
          </a:p>
          <a:p>
            <a:r>
              <a:rPr lang="ru-RU" dirty="0"/>
              <a:t>- неосторожное обращение с огнём (курение, применение открытого огня, разведение костров, поджигание сухой травы на открытой местности во дворах домов и прилегающих территории).</a:t>
            </a:r>
          </a:p>
          <a:p>
            <a:r>
              <a:rPr lang="ru-RU" dirty="0"/>
              <a:t>- нарушение правил монтажа и технической эксплуатации электрооборудования.</a:t>
            </a:r>
          </a:p>
          <a:p>
            <a:r>
              <a:rPr lang="ru-RU" dirty="0"/>
              <a:t>- нарушение правил пожарной безопасности при эксплуатации печей и газовых оборудований.</a:t>
            </a:r>
          </a:p>
          <a:p>
            <a:endParaRPr lang="ru-RU" dirty="0"/>
          </a:p>
        </p:txBody>
      </p:sp>
      <p:pic>
        <p:nvPicPr>
          <p:cNvPr id="4" name="Picture 2" descr="Картинки по запросу &quot;эмблема значка МЧС РК&quot;">
            <a:extLst>
              <a:ext uri="{FF2B5EF4-FFF2-40B4-BE49-F238E27FC236}">
                <a16:creationId xmlns:a16="http://schemas.microsoft.com/office/drawing/2014/main" xmlns="" id="{5D9E995F-FC29-41B5-9E45-EA5954CC87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
        <p:nvSpPr>
          <p:cNvPr id="6" name="Заголовок 5">
            <a:extLst>
              <a:ext uri="{FF2B5EF4-FFF2-40B4-BE49-F238E27FC236}">
                <a16:creationId xmlns:a16="http://schemas.microsoft.com/office/drawing/2014/main" xmlns="" id="{FB554795-82E8-44A9-A542-01F2709D374E}"/>
              </a:ext>
            </a:extLst>
          </p:cNvPr>
          <p:cNvSpPr>
            <a:spLocks noGrp="1"/>
          </p:cNvSpPr>
          <p:nvPr>
            <p:ph type="title"/>
          </p:nvPr>
        </p:nvSpPr>
        <p:spPr>
          <a:xfrm>
            <a:off x="1771615" y="452718"/>
            <a:ext cx="8529853" cy="1400530"/>
          </a:xfrm>
        </p:spPr>
        <p:txBody>
          <a:bodyPr/>
          <a:lstStyle/>
          <a:p>
            <a:pPr algn="ctr"/>
            <a:r>
              <a:rPr lang="ru-RU" sz="2400" b="1" dirty="0">
                <a:solidFill>
                  <a:schemeClr val="tx1"/>
                </a:solidFill>
              </a:rPr>
              <a:t>Основные причины пожаров и мера ответственности в случае нарушения норм пожарной </a:t>
            </a:r>
            <a:r>
              <a:rPr lang="ru-RU" sz="2400" b="1" dirty="0" smtClean="0">
                <a:solidFill>
                  <a:schemeClr val="tx1"/>
                </a:solidFill>
              </a:rPr>
              <a:t>безопасности</a:t>
            </a:r>
            <a:endParaRPr lang="ru-RU" sz="2400" b="1" dirty="0">
              <a:solidFill>
                <a:schemeClr val="tx1"/>
              </a:solidFill>
            </a:endParaRPr>
          </a:p>
        </p:txBody>
      </p:sp>
    </p:spTree>
    <p:extLst>
      <p:ext uri="{BB962C8B-B14F-4D97-AF65-F5344CB8AC3E}">
        <p14:creationId xmlns:p14="http://schemas.microsoft.com/office/powerpoint/2010/main" val="1168351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C41508F-8CE8-912E-D4C9-B12C852ED94D}"/>
              </a:ext>
            </a:extLst>
          </p:cNvPr>
          <p:cNvSpPr>
            <a:spLocks noGrp="1"/>
          </p:cNvSpPr>
          <p:nvPr>
            <p:ph idx="1"/>
          </p:nvPr>
        </p:nvSpPr>
        <p:spPr/>
        <p:txBody>
          <a:bodyPr>
            <a:normAutofit fontScale="77500" lnSpcReduction="20000"/>
          </a:bodyPr>
          <a:lstStyle/>
          <a:p>
            <a:r>
              <a:rPr lang="ru-RU" dirty="0"/>
              <a:t>Уполномоченный орган </a:t>
            </a:r>
            <a:r>
              <a:rPr lang="ru-RU" dirty="0" smtClean="0"/>
              <a:t>рассматривает </a:t>
            </a:r>
            <a:r>
              <a:rPr lang="ru-RU" dirty="0"/>
              <a:t>дела </a:t>
            </a:r>
            <a:r>
              <a:rPr lang="ru-RU" dirty="0" smtClean="0"/>
              <a:t>предусмотренные </a:t>
            </a:r>
            <a:r>
              <a:rPr lang="ru-RU" dirty="0"/>
              <a:t>статьями по административному делу: 336,359,367,410,410-1,438,589 </a:t>
            </a:r>
          </a:p>
          <a:p>
            <a:r>
              <a:rPr lang="ru-RU" i="1" dirty="0"/>
              <a:t>Статья 410. Нарушение или не выполнение требования пожарной безопасности</a:t>
            </a:r>
            <a:endParaRPr lang="ru-RU" dirty="0"/>
          </a:p>
          <a:p>
            <a:r>
              <a:rPr lang="ru-RU" dirty="0"/>
              <a:t>1.влечет предупреждение или штраф на физических лиц в размере пяти, на должностных лиц, субъектов малого предпринимательства или некоммерческие организации – в размере пятнадцати, на субъектов среднего предпринимательства – в размере двадцати пяти, на субъектов крупного предпринимательства – в размере пятидесяти месячных расчетных показателей.  </a:t>
            </a:r>
          </a:p>
          <a:p>
            <a:r>
              <a:rPr lang="ru-RU" dirty="0"/>
              <a:t>2.влечет штраф на физических лиц в размере десяти, на должностных лиц, субъектов малого предпринимательства или некоммерческие организации – в размере двадцати, на субъектов среднего предпринимательства – в размере тридцати, на субъектов крупного предпринимательства – в размере ста месячных расчетных показателей.  </a:t>
            </a:r>
          </a:p>
          <a:p>
            <a:r>
              <a:rPr lang="ru-RU" dirty="0"/>
              <a:t>3.влечет штраф на физических лиц в размере десяти, на должностных лиц, субъектов малого предпринимательства или некоммерческие организации – в размере двадцати, на субъектов среднего предпринимательства – в размере тридцати, на субъектов крупного предпринимательства – в размере пятидесяти месячных расчетных показателей.  </a:t>
            </a:r>
          </a:p>
          <a:p>
            <a:endParaRPr lang="kk-KZ" dirty="0"/>
          </a:p>
        </p:txBody>
      </p:sp>
      <p:pic>
        <p:nvPicPr>
          <p:cNvPr id="4" name="Picture 2" descr="Картинки по запросу &quot;эмблема значка МЧС РК&quot;">
            <a:extLst>
              <a:ext uri="{FF2B5EF4-FFF2-40B4-BE49-F238E27FC236}">
                <a16:creationId xmlns:a16="http://schemas.microsoft.com/office/drawing/2014/main" xmlns="" id="{EA05E23A-0CAD-54BD-1232-8123224D297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310" cy="1360269"/>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a:extLst>
              <a:ext uri="{FF2B5EF4-FFF2-40B4-BE49-F238E27FC236}">
                <a16:creationId xmlns:a16="http://schemas.microsoft.com/office/drawing/2014/main" xmlns="" id="{CBB4D0E0-1422-461A-A335-1CE0E488F915}"/>
              </a:ext>
            </a:extLst>
          </p:cNvPr>
          <p:cNvSpPr/>
          <p:nvPr/>
        </p:nvSpPr>
        <p:spPr>
          <a:xfrm>
            <a:off x="2619736" y="609601"/>
            <a:ext cx="6096000" cy="830997"/>
          </a:xfrm>
          <a:prstGeom prst="rect">
            <a:avLst/>
          </a:prstGeom>
        </p:spPr>
        <p:txBody>
          <a:bodyPr>
            <a:spAutoFit/>
          </a:bodyPr>
          <a:lstStyle/>
          <a:p>
            <a:pPr algn="ctr">
              <a:spcAft>
                <a:spcPts val="0"/>
              </a:spcAft>
            </a:pPr>
            <a:r>
              <a:rPr lang="kk-KZ"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М</a:t>
            </a:r>
            <a:r>
              <a:rPr lang="ru-RU"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ера ответственности в случае нарушения норм пожарной безопасности</a:t>
            </a:r>
            <a:endParaRPr lang="ru-RU"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7755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10142</TotalTime>
  <Words>1078</Words>
  <Application>Microsoft Office PowerPoint</Application>
  <PresentationFormat>Произвольный</PresentationFormat>
  <Paragraphs>102</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Ион</vt:lpstr>
      <vt:lpstr>Презентация PowerPoint</vt:lpstr>
      <vt:lpstr>СОДЕРЖАНИЕ </vt:lpstr>
      <vt:lpstr>Презентация PowerPoint</vt:lpstr>
      <vt:lpstr>Презентация PowerPoint</vt:lpstr>
      <vt:lpstr>Презентация PowerPoint</vt:lpstr>
      <vt:lpstr>Презентация PowerPoint</vt:lpstr>
      <vt:lpstr>Презентация PowerPoint</vt:lpstr>
      <vt:lpstr>Основные причины пожаров и мера ответственности в случае нарушения норм пожарной безопасности</vt:lpstr>
      <vt:lpstr>Презентация PowerPoint</vt:lpstr>
      <vt:lpstr>Презентация PowerPoint</vt:lpstr>
      <vt:lpstr>Презентация PowerPoint</vt:lpstr>
      <vt:lpstr>По Уголовному кодексу РК ответственность предусмотрена статьями: 204, 292  </vt:lpstr>
      <vt:lpstr>Презентация PowerPoint</vt:lpstr>
      <vt:lpstr>  СПАСИБО ЗА ВНИМАНИЕ!</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Qr</dc:creator>
  <cp:lastModifiedBy>Admin</cp:lastModifiedBy>
  <cp:revision>246</cp:revision>
  <cp:lastPrinted>2023-03-28T02:44:01Z</cp:lastPrinted>
  <dcterms:created xsi:type="dcterms:W3CDTF">2021-10-07T04:13:54Z</dcterms:created>
  <dcterms:modified xsi:type="dcterms:W3CDTF">2023-06-23T04:19:32Z</dcterms:modified>
</cp:coreProperties>
</file>